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6" r:id="rId1"/>
  </p:sldMasterIdLst>
  <p:handoutMasterIdLst>
    <p:handoutMasterId r:id="rId22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100" d="100"/>
          <a:sy n="100" d="100"/>
        </p:scale>
        <p:origin x="-72" y="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E1632F4D-11B5-4B9F-89B3-1F381CF8E024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50D3081A-31DB-412A-8633-892224240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35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709E0CF-554E-400D-9F51-5CACE688228F}" type="datetimeFigureOut">
              <a:rPr lang="en-US" smtClean="0"/>
              <a:t>10/2/2014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9937040-DA21-46F8-B776-9ADC488E1500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37" r:id="rId1"/>
    <p:sldLayoutId id="2147484538" r:id="rId2"/>
    <p:sldLayoutId id="2147484539" r:id="rId3"/>
    <p:sldLayoutId id="2147484540" r:id="rId4"/>
    <p:sldLayoutId id="2147484541" r:id="rId5"/>
    <p:sldLayoutId id="2147484542" r:id="rId6"/>
    <p:sldLayoutId id="2147484543" r:id="rId7"/>
    <p:sldLayoutId id="2147484544" r:id="rId8"/>
    <p:sldLayoutId id="2147484545" r:id="rId9"/>
    <p:sldLayoutId id="2147484546" r:id="rId10"/>
    <p:sldLayoutId id="214748454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at.pitt.edu/index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los118.org/index.aspx?NID=3072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gshem@palos118.org" TargetMode="External"/><Relationship Id="rId2" Type="http://schemas.openxmlformats.org/officeDocument/2006/relationships/hyperlink" Target="mailto:dbuyan@palos118.org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7296358" cy="2590800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Going Deeper into Fiction with Nonfiction</a:t>
            </a:r>
          </a:p>
          <a:p>
            <a:r>
              <a:rPr lang="en-US" dirty="0"/>
              <a:t>	</a:t>
            </a:r>
            <a:r>
              <a:rPr lang="en-US" dirty="0" smtClean="0"/>
              <a:t>				</a:t>
            </a:r>
          </a:p>
          <a:p>
            <a:r>
              <a:rPr lang="en-US" dirty="0" smtClean="0"/>
              <a:t>												</a:t>
            </a:r>
            <a:r>
              <a:rPr lang="en-US" dirty="0" smtClean="0">
                <a:solidFill>
                  <a:srgbClr val="002060"/>
                </a:solidFill>
              </a:rPr>
              <a:t>Debbie Buyan, 6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 grade L.A.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		Gina Shem, media specialist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		Palos South Middle School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		Palos Park, IL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90800"/>
            <a:ext cx="7117180" cy="1470025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en-US" dirty="0" smtClean="0">
                <a:solidFill>
                  <a:schemeClr val="tx1">
                    <a:lumMod val="25000"/>
                  </a:schemeClr>
                </a:solidFill>
              </a:rPr>
              <a:t>LITERATURE CIRCLES</a:t>
            </a:r>
            <a:endParaRPr lang="en-US" dirty="0">
              <a:solidFill>
                <a:schemeClr val="tx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0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CHOOSE A TOPIC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THE TOPIC ON BRITANNICA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SUMMARIZE YOUR RESEARCH</a:t>
            </a:r>
          </a:p>
          <a:p>
            <a:r>
              <a:rPr lang="en-US" sz="1700" u="sng" cap="all" dirty="0"/>
              <a:t>CCSS.ELA-LITERACY.RI.6.2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Determine a central idea of a text and how it is conveyed through particular details; provide a summary of the text distinct from personal opinions or </a:t>
            </a:r>
            <a:r>
              <a:rPr lang="en-US" sz="1700" dirty="0" smtClean="0"/>
              <a:t>judgments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CLASSMATES ARE THE AUDIENCE</a:t>
            </a:r>
          </a:p>
          <a:p>
            <a:pPr>
              <a:lnSpc>
                <a:spcPts val="1920"/>
              </a:lnSpc>
            </a:pPr>
            <a:r>
              <a:rPr lang="en-US" sz="1700" u="sng" cap="all" dirty="0"/>
              <a:t>CCSS.ELA-LITERACY.W.6.4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Produce clear and coherent writing in which the development, organization, and </a:t>
            </a:r>
            <a:r>
              <a:rPr lang="en-US" sz="1700" dirty="0" smtClean="0"/>
              <a:t>style are </a:t>
            </a:r>
            <a:r>
              <a:rPr lang="en-US" sz="1700" dirty="0"/>
              <a:t>appropriate to task, purpose, and audience.</a:t>
            </a:r>
            <a:r>
              <a:rPr lang="en-US" sz="3200" dirty="0"/>
              <a:t> 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CITE YOUR SOURCE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1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FIND  A WEBPAGE ON TOPIC(</a:t>
            </a:r>
            <a:r>
              <a:rPr lang="en-US" sz="2000" u="sng" dirty="0" smtClean="0"/>
              <a:t>THE BEST</a:t>
            </a:r>
            <a:r>
              <a:rPr lang="en-US" sz="3200" dirty="0" smtClean="0"/>
              <a:t>) </a:t>
            </a:r>
            <a:r>
              <a:rPr lang="en-US" sz="3200" dirty="0" smtClean="0">
                <a:hlinkClick r:id="rId2"/>
              </a:rPr>
              <a:t>SPAT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DISCUSS AND UTILIZE RELIABLE &amp; CREDIBLE SOURCE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ANALYZE AT LEAST 3 WEBSITES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CHOOSE THE BEST 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CREATE A HYPERLINK</a:t>
            </a:r>
          </a:p>
          <a:p>
            <a:r>
              <a:rPr lang="en-US" sz="1600" u="sng" cap="all" dirty="0" smtClean="0"/>
              <a:t>CCSS.ELA-LITERACY.W.6.8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Gather relevant information from multiple print and digital sources; assess the credibility of each source; and quote or paraphrase the data and conclusions of others while avoiding plagiarism and providing basic bibliographic information for sources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2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8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DEVELOP 2 QUESTIONS RELATED TO THE SUMMARY &amp; THE WEBPAGE</a:t>
            </a:r>
          </a:p>
          <a:p>
            <a:endParaRPr lang="en-US" sz="4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USE WEBB’S DEPTH OF KNOWLEDGE(DOK) QUESTION STARTERS FOR LEVEL 2, 3 &amp; 4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3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2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1000" y="6477000"/>
            <a:ext cx="851386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9700" algn="l"/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9700" algn="l"/>
                <a:tab pos="457200" algn="l"/>
              </a:tabLst>
            </a:pP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MS Mincho" pitchFamily="49" charset="-128"/>
                <a:cs typeface="Times New Roman" pitchFamily="18" charset="0"/>
              </a:rPr>
              <a:t>From Depth of Knowledge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MS Mincho" pitchFamily="49" charset="-128"/>
                <a:cs typeface="Times New Roman" pitchFamily="18" charset="0"/>
              </a:rPr>
              <a:t>–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MS Mincho" pitchFamily="49" charset="-128"/>
                <a:cs typeface="Times New Roman" pitchFamily="18" charset="0"/>
              </a:rPr>
              <a:t> Descriptors, Examples and Question Stems for Increasing Depth of Knowledge in the Classroom Developed by Dr. Norman Webb and Flip Chart developed by Myra Collins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35155132"/>
              </p:ext>
            </p:extLst>
          </p:nvPr>
        </p:nvGraphicFramePr>
        <p:xfrm>
          <a:off x="1371600" y="762000"/>
          <a:ext cx="6172200" cy="5730240"/>
        </p:xfrm>
        <a:graphic>
          <a:graphicData uri="http://schemas.openxmlformats.org/drawingml/2006/table">
            <a:tbl>
              <a:tblPr firstRow="1" firstCol="1" bandRow="1"/>
              <a:tblGrid>
                <a:gridCol w="3086100"/>
                <a:gridCol w="3086100"/>
              </a:tblGrid>
              <a:tr h="26068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1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recall______?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When did ____ happen?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Who was 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can you recognize____?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is____?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can you find the meaning of____?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recall____?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select____?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write___?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might you include on a list  about___?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Who discovered___?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is the formula for___?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identify___?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describe___?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46217" marR="46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2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explain how ____ affected 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apply what you learned  to develop 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compare ____?  Contrast_____?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classify____?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are____alike? Different?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classify the type of____?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can you say about____?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summarize____?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summarize___?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steps are needed to edit___?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When would you use an outline to 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estimate___?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could you organize___?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would you use to classify___?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do you notice about___?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46217" marR="46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95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3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is ____ related to 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conclusions can you draw _____?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adapt____to create a  different____?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test____?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predict the outcome if____?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is the best answer? Why?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conclusion can be drawn from  these three texts?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is your interpretation of this text?  Support your rationale.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describe the sequence  of____?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facts would you select to  support____?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elaborate on the reason____?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would happen if___?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formulate a theory for___?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How would you test___?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Can you elaborate on the reason___?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/>
                          <a:ea typeface="MS Mincho"/>
                          <a:cs typeface="Times New Roman"/>
                        </a:rPr>
                        <a:t> </a:t>
                      </a:r>
                    </a:p>
                  </a:txBody>
                  <a:tcPr marL="46217" marR="46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4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 a thesis, drawing conclusions from multiple sources.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Design and conduct an experiment. Gather information to develop alternative explanations for the results of an experiment.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Write a research paper on a topic.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Apply information from one text to  another text to develop a persuasive  argument.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What information can you gather to  support your idea about___?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4 would most likely be the writing of  a research paper or applying information from one text to another text to develop a persuasive argument.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397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DOK 4 requires time for extended thinking. </a:t>
                      </a:r>
                      <a:endParaRPr lang="en-US" sz="10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/>
                          <a:ea typeface="MS Mincho"/>
                          <a:cs typeface="Times New Roman"/>
                        </a:rPr>
                        <a:t> </a:t>
                      </a:r>
                    </a:p>
                  </a:txBody>
                  <a:tcPr marL="46217" marR="46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52600" y="152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      DOK </a:t>
            </a:r>
            <a:r>
              <a:rPr lang="en-US" dirty="0"/>
              <a:t>Question Stems </a:t>
            </a:r>
          </a:p>
        </p:txBody>
      </p:sp>
    </p:spTree>
    <p:extLst>
      <p:ext uri="{BB962C8B-B14F-4D97-AF65-F5344CB8AC3E}">
        <p14:creationId xmlns:p14="http://schemas.microsoft.com/office/powerpoint/2010/main" val="10738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DEVELOP 1 QUESTION RELATED TO THE NOVEL &amp; THE SUMMARY/WEBPAGE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USE WEBB’S DEPTH OF KNOWLEDGE(DOK)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SAVE DOCUMENT AS A PDF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 </a:t>
            </a:r>
            <a:r>
              <a:rPr lang="en-US" sz="2000" dirty="0" smtClean="0">
                <a:solidFill>
                  <a:schemeClr val="bg2"/>
                </a:solidFill>
              </a:rPr>
              <a:t>STEP 4</a:t>
            </a:r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CREATE AN ANSWER KEY FOR YOUR QUESTIONS</a:t>
            </a:r>
          </a:p>
          <a:p>
            <a:endParaRPr lang="en-US" sz="4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SAVE AND PRINT YOUR ANSWER KEY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0" dirty="0"/>
          </a:p>
          <a:p>
            <a:endParaRPr lang="en-US" sz="4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5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13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CHOOSE 2 STUDENT PAGES TO VISIT THAT ARE NOT RELATED TO YOUR LIT. CIRCLE NOVEL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ANSWER QUESTIONS 1 &amp; 2 FOR EACH WEBPAGE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6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3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CHOOSE 1 STUDENT PAGE TO VISIT THAT IS RELATED TO YOUR LIT. CIRCLE NOVEL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ANSWER QUESTIONS 1, 2 &amp; 3 FOR THE </a:t>
            </a:r>
            <a:r>
              <a:rPr lang="en-US" sz="4000" dirty="0" smtClean="0">
                <a:solidFill>
                  <a:srgbClr val="002060"/>
                </a:solidFill>
                <a:hlinkClick r:id="rId2"/>
              </a:rPr>
              <a:t>WEBPAGE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BROADENING THE BOOK </a:t>
            </a:r>
            <a:r>
              <a:rPr lang="en-US" sz="2000" dirty="0" smtClean="0">
                <a:solidFill>
                  <a:schemeClr val="bg2"/>
                </a:solidFill>
              </a:rPr>
              <a:t>STEP 7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MAY BE USED FOR ONLINE VIEWING OR LOCAL VIEWING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SAVE STUDENT PDF DOCUMENTS IN ONE FOLDER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CREATE A WORD/PDF WITH A TABLE AND ENTER THE TOPICS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CREATING THE WEB PAGE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Student selected topics to further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Search for multimedia related to a topic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Reflection activity – what would you </a:t>
            </a:r>
            <a:r>
              <a:rPr lang="en-US" sz="2400" dirty="0" smtClean="0"/>
              <a:t>change if you had to do this project again?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Student generated </a:t>
            </a:r>
            <a:r>
              <a:rPr lang="en-US" sz="2400" dirty="0" smtClean="0"/>
              <a:t>extension activities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49885"/>
            <a:ext cx="1648238" cy="24600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SURVIVAL UNIT NOVEL CHOICES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113430"/>
            <a:ext cx="1556221" cy="2559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13429"/>
            <a:ext cx="1718293" cy="2549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199" y="4113429"/>
            <a:ext cx="1713194" cy="2549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091659"/>
            <a:ext cx="1676400" cy="2571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543" y="1295399"/>
            <a:ext cx="1710973" cy="25690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597" y="1317170"/>
            <a:ext cx="171640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4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752974" cy="2016498"/>
          </a:xfrm>
        </p:spPr>
        <p:txBody>
          <a:bodyPr>
            <a:normAutofit/>
          </a:bodyPr>
          <a:lstStyle/>
          <a:p>
            <a:r>
              <a:rPr lang="en-US" dirty="0" smtClean="0"/>
              <a:t>CONTACT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DEB BUYAN </a:t>
            </a:r>
            <a:r>
              <a:rPr lang="en-US" dirty="0" smtClean="0">
                <a:hlinkClick r:id="rId2"/>
              </a:rPr>
              <a:t>dbuyan@palos118.org</a:t>
            </a:r>
            <a:endParaRPr lang="en-US" dirty="0" smtClean="0"/>
          </a:p>
          <a:p>
            <a:r>
              <a:rPr lang="en-US" dirty="0" smtClean="0"/>
              <a:t>GINA SHEM </a:t>
            </a:r>
            <a:r>
              <a:rPr lang="en-US" dirty="0" smtClean="0">
                <a:hlinkClick r:id="rId3"/>
              </a:rPr>
              <a:t>gshem@palos118.org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/>
              <a:t>QUESTIONS?</a:t>
            </a:r>
            <a:endParaRPr lang="en-US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/>
              <a:t>Going Deeper into Fiction with Nonfiction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52400"/>
            <a:ext cx="740092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29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25000"/>
                  </a:schemeClr>
                </a:solidFill>
              </a:rPr>
              <a:t>Lifelong readers choose what they read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25000"/>
                  </a:schemeClr>
                </a:solidFill>
              </a:rPr>
              <a:t>Personal connection to the text 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25000"/>
                  </a:schemeClr>
                </a:solidFill>
              </a:rPr>
              <a:t>Increases their motivation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>
                    <a:lumMod val="25000"/>
                  </a:schemeClr>
                </a:solidFill>
              </a:rPr>
              <a:t>Book Talk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>
                    <a:lumMod val="25000"/>
                  </a:schemeClr>
                </a:solidFill>
              </a:rPr>
              <a:t>2-3 </a:t>
            </a:r>
            <a:r>
              <a:rPr lang="en-US" sz="3600" dirty="0">
                <a:solidFill>
                  <a:schemeClr val="tx1">
                    <a:lumMod val="25000"/>
                  </a:schemeClr>
                </a:solidFill>
              </a:rPr>
              <a:t>M</a:t>
            </a:r>
            <a:r>
              <a:rPr lang="en-US" sz="3600" dirty="0" smtClean="0">
                <a:solidFill>
                  <a:schemeClr val="tx1">
                    <a:lumMod val="25000"/>
                  </a:schemeClr>
                </a:solidFill>
              </a:rPr>
              <a:t>inute Rotation/Book Tasting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1">
                    <a:lumMod val="25000"/>
                  </a:schemeClr>
                </a:solidFill>
              </a:rPr>
              <a:t>Pick Top 3 Choices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chemeClr val="tx1">
                  <a:lumMod val="25000"/>
                </a:schemeClr>
              </a:solidFill>
            </a:endParaRPr>
          </a:p>
          <a:p>
            <a:pPr algn="ctr"/>
            <a:endParaRPr lang="en-US" sz="3600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10000"/>
                  </a:schemeClr>
                </a:solidFill>
              </a:rPr>
              <a:t>Novel Choice</a:t>
            </a:r>
            <a:endParaRPr lang="en-US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1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LEXILE SCORES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PROFESSIONAL JUDGMENT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GROUP DYNAMICS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SCAFFOLDING WITHIN THE GROUP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/>
                </a:solidFill>
              </a:rPr>
              <a:t>DIFFERENTIATION</a:t>
            </a:r>
            <a:endParaRPr lang="en-US" sz="6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7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en-US" sz="2200" b="1" dirty="0" smtClean="0">
                <a:solidFill>
                  <a:schemeClr val="bg2"/>
                </a:solidFill>
              </a:rPr>
              <a:t>BOOK LEXILE</a:t>
            </a:r>
          </a:p>
          <a:p>
            <a:pPr algn="ctr"/>
            <a:endParaRPr lang="en-US" sz="2200" b="1" dirty="0" smtClean="0">
              <a:solidFill>
                <a:schemeClr val="bg2"/>
              </a:solidFill>
            </a:endParaRPr>
          </a:p>
          <a:p>
            <a:pPr algn="ctr"/>
            <a:r>
              <a:rPr lang="en-US" sz="2200" i="1" dirty="0" smtClean="0"/>
              <a:t>SHACKLETON’S STOWAWAY  </a:t>
            </a:r>
            <a:r>
              <a:rPr lang="en-US" sz="2200" dirty="0" smtClean="0"/>
              <a:t>740</a:t>
            </a:r>
          </a:p>
          <a:p>
            <a:pPr algn="ctr"/>
            <a:r>
              <a:rPr lang="en-US" sz="2200" i="1" dirty="0" smtClean="0"/>
              <a:t>NIGHT OF THE TWISTERS </a:t>
            </a:r>
            <a:r>
              <a:rPr lang="en-US" sz="2200" dirty="0" smtClean="0"/>
              <a:t>790</a:t>
            </a:r>
          </a:p>
          <a:p>
            <a:pPr algn="ctr"/>
            <a:r>
              <a:rPr lang="en-US" sz="2200" i="1" dirty="0" smtClean="0"/>
              <a:t>SIGN OF THE BEAVER </a:t>
            </a:r>
            <a:r>
              <a:rPr lang="en-US" sz="2200" dirty="0" smtClean="0"/>
              <a:t>770</a:t>
            </a:r>
            <a:endParaRPr lang="en-US" sz="2200" dirty="0"/>
          </a:p>
          <a:p>
            <a:pPr algn="ctr"/>
            <a:r>
              <a:rPr lang="en-US" sz="2200" i="1" dirty="0" smtClean="0"/>
              <a:t>STRANDED</a:t>
            </a:r>
            <a:r>
              <a:rPr lang="en-US" sz="2200" dirty="0" smtClean="0"/>
              <a:t> 610</a:t>
            </a:r>
          </a:p>
          <a:p>
            <a:pPr algn="ctr"/>
            <a:r>
              <a:rPr lang="en-US" sz="2200" i="1" dirty="0" smtClean="0"/>
              <a:t>THUNDER CAVE </a:t>
            </a:r>
            <a:r>
              <a:rPr lang="en-US" sz="2200" dirty="0" smtClean="0"/>
              <a:t>620</a:t>
            </a:r>
          </a:p>
          <a:p>
            <a:pPr algn="ctr"/>
            <a:r>
              <a:rPr lang="en-US" sz="2200" i="1" dirty="0" smtClean="0"/>
              <a:t>JAGUAR</a:t>
            </a:r>
            <a:r>
              <a:rPr lang="en-US" sz="2200" dirty="0" smtClean="0"/>
              <a:t> 690</a:t>
            </a:r>
          </a:p>
          <a:p>
            <a:pPr algn="ctr"/>
            <a:r>
              <a:rPr lang="en-US" sz="2200" i="1" dirty="0" smtClean="0"/>
              <a:t>THE GREAT WIDE SEA </a:t>
            </a:r>
            <a:r>
              <a:rPr lang="en-US" sz="2200" dirty="0" smtClean="0"/>
              <a:t>660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/>
                </a:solidFill>
              </a:rPr>
              <a:t>TEXT COMPLEXITY</a:t>
            </a:r>
            <a:endParaRPr lang="en-US" sz="6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6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52600"/>
            <a:ext cx="3578225" cy="30670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chemeClr val="bg2"/>
                </a:solidFill>
              </a:rPr>
              <a:t>TEXT COMPLEXITY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4800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Qualitative evaluation of the </a:t>
            </a:r>
            <a:r>
              <a:rPr lang="en-US" sz="2400" b="1" dirty="0" smtClean="0"/>
              <a:t>text</a:t>
            </a:r>
            <a:endParaRPr lang="en-US" dirty="0" smtClean="0"/>
          </a:p>
          <a:p>
            <a:r>
              <a:rPr lang="en-US" dirty="0" smtClean="0"/>
              <a:t>Levels </a:t>
            </a:r>
            <a:r>
              <a:rPr lang="en-US" dirty="0"/>
              <a:t>of meaning, structure, language conventionality and clarity, and knowledge </a:t>
            </a:r>
            <a:r>
              <a:rPr lang="en-US" dirty="0" smtClean="0"/>
              <a:t>demands</a:t>
            </a:r>
          </a:p>
          <a:p>
            <a:endParaRPr lang="en-US" dirty="0"/>
          </a:p>
          <a:p>
            <a:r>
              <a:rPr lang="en-US" sz="2400" b="1" dirty="0"/>
              <a:t>Quantitative evaluation of the </a:t>
            </a:r>
            <a:r>
              <a:rPr lang="en-US" sz="2400" b="1" dirty="0" smtClean="0"/>
              <a:t>text</a:t>
            </a:r>
          </a:p>
          <a:p>
            <a:r>
              <a:rPr lang="en-US" dirty="0"/>
              <a:t>Readability measures and other scores of text </a:t>
            </a:r>
            <a:r>
              <a:rPr lang="en-US" dirty="0" smtClean="0"/>
              <a:t>complexity</a:t>
            </a:r>
            <a:endParaRPr lang="en-US" b="1" dirty="0" smtClean="0"/>
          </a:p>
          <a:p>
            <a:endParaRPr lang="en-US" b="1" dirty="0"/>
          </a:p>
          <a:p>
            <a:r>
              <a:rPr lang="en-US" sz="2400" b="1" dirty="0"/>
              <a:t>Matching reader to text and </a:t>
            </a:r>
            <a:r>
              <a:rPr lang="en-US" sz="2400" b="1" dirty="0" smtClean="0"/>
              <a:t>task</a:t>
            </a:r>
          </a:p>
          <a:p>
            <a:r>
              <a:rPr lang="en-US" dirty="0"/>
              <a:t>Reader variables (such as motivation, knowledge, and experiences) and task variables (such as purpose and the complexity generated by the task assigned and the questions posed)</a:t>
            </a:r>
            <a:endParaRPr lang="en-US" b="1" dirty="0"/>
          </a:p>
          <a:p>
            <a:endParaRPr lang="en-US" sz="2400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28800"/>
            <a:ext cx="7680960" cy="38862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GROUPS DETERMINE READING PACE</a:t>
            </a:r>
          </a:p>
          <a:p>
            <a:r>
              <a:rPr lang="en-US" sz="32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ROLE DISCUSSION SHEETS</a:t>
            </a:r>
            <a:endParaRPr lang="en-US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STUDENT LED DISCUSSIONS – INTERACTIVE AND ENGAGING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STUDENT DIRECTED LEARNING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371600"/>
            <a:ext cx="7680960" cy="41757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LITERARY LUMINARY </a:t>
            </a:r>
          </a:p>
          <a:p>
            <a:r>
              <a:rPr lang="en-US" sz="3200" dirty="0" smtClean="0"/>
              <a:t>DISCUSSION DIRECTOR</a:t>
            </a:r>
          </a:p>
          <a:p>
            <a:r>
              <a:rPr lang="en-US" sz="3200" dirty="0" smtClean="0"/>
              <a:t>CREATIVE CONNECTOR</a:t>
            </a:r>
          </a:p>
          <a:p>
            <a:r>
              <a:rPr lang="en-US" sz="3200" dirty="0" smtClean="0"/>
              <a:t>IMAGINATIVE ILLUSTRATOR</a:t>
            </a:r>
          </a:p>
          <a:p>
            <a:pPr marL="1979676" lvl="8" indent="-571500"/>
            <a:r>
              <a:rPr lang="en-US" sz="2800" dirty="0" smtClean="0"/>
              <a:t>CITE TEXT EVIDENCE</a:t>
            </a:r>
          </a:p>
          <a:p>
            <a:pPr marL="1979676" lvl="8" indent="-571500"/>
            <a:r>
              <a:rPr lang="en-US" sz="2800" dirty="0" smtClean="0"/>
              <a:t>DISCUSSION NOTES</a:t>
            </a:r>
          </a:p>
          <a:p>
            <a:endParaRPr lang="en-US" sz="3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ROLE DISCUSSION SHEETS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876800"/>
            <a:ext cx="815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cap="all" dirty="0"/>
              <a:t>CCSS.ELA-LITERACY.RL.6.1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Cite textual evidence to support analysis of what the text says explicitly as well as inferences drawn from the </a:t>
            </a:r>
            <a:r>
              <a:rPr lang="en-US" sz="1600" dirty="0" smtClean="0"/>
              <a:t>text</a:t>
            </a:r>
          </a:p>
          <a:p>
            <a:r>
              <a:rPr lang="en-US" sz="1600" u="sng" dirty="0"/>
              <a:t>CCSS.ELA-LITERACY.SL.6.1</a:t>
            </a:r>
          </a:p>
          <a:p>
            <a:r>
              <a:rPr lang="en-US" sz="1600" dirty="0"/>
              <a:t>Engage effectively in a range of collaborative discussions (one-on-one, in groups, and teacher-led) with diverse partners on grade 6 topics, texts, and issues, building on others' ideas and expressing their own clearly</a:t>
            </a:r>
            <a:endParaRPr lang="en-US" sz="1600" dirty="0" smtClean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4697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4495800"/>
            <a:ext cx="7680960" cy="2270760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DEBRIEFING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PROBLEM SOLVING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/>
                </a:solidFill>
              </a:rPr>
              <a:t>ACCOUNTABLE TALK</a:t>
            </a:r>
            <a:endParaRPr lang="en-US" sz="6000" dirty="0">
              <a:solidFill>
                <a:schemeClr val="bg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006702"/>
              </p:ext>
            </p:extLst>
          </p:nvPr>
        </p:nvGraphicFramePr>
        <p:xfrm>
          <a:off x="762000" y="1295400"/>
          <a:ext cx="6858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Friendliness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Looks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Like</a:t>
                      </a:r>
                    </a:p>
                    <a:p>
                      <a:endParaRPr lang="en-US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Eye Contact</a:t>
                      </a:r>
                    </a:p>
                    <a:p>
                      <a:endParaRPr lang="en-US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Sitting close together</a:t>
                      </a:r>
                    </a:p>
                    <a:p>
                      <a:endParaRPr lang="en-US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People Taking Turns Speaking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Sounds Like</a:t>
                      </a:r>
                      <a:br>
                        <a:rPr lang="en-US" dirty="0" smtClean="0">
                          <a:solidFill>
                            <a:srgbClr val="002060"/>
                          </a:solidFill>
                        </a:rPr>
                      </a:b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“Hi, what’s up?”</a:t>
                      </a:r>
                      <a:br>
                        <a:rPr lang="en-US" dirty="0" smtClean="0">
                          <a:solidFill>
                            <a:srgbClr val="002060"/>
                          </a:solidFill>
                        </a:rPr>
                      </a:b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“That was a good idea.  I didn’t think of that.”</a:t>
                      </a:r>
                      <a:br>
                        <a:rPr lang="en-US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en-US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“Let’s hear from everybody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before we decide.”</a:t>
                      </a:r>
                      <a:br>
                        <a:rPr lang="en-US" baseline="0" dirty="0" smtClean="0">
                          <a:solidFill>
                            <a:srgbClr val="002060"/>
                          </a:solidFill>
                        </a:rPr>
                      </a:br>
                      <a:endParaRPr lang="en-US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i="1" baseline="0" dirty="0" smtClean="0">
                          <a:solidFill>
                            <a:srgbClr val="002060"/>
                          </a:solidFill>
                        </a:rPr>
                        <a:t>*Harvey Daniels &amp; Nancy Steineke </a:t>
                      </a:r>
                      <a:r>
                        <a:rPr lang="en-US" i="1" u="sng" baseline="0" dirty="0" smtClean="0">
                          <a:solidFill>
                            <a:srgbClr val="002060"/>
                          </a:solidFill>
                        </a:rPr>
                        <a:t>Mini-Lessons for Literature Circles</a:t>
                      </a:r>
                      <a:endParaRPr lang="en-US" i="1" u="sng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48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Custom 4">
      <a:dk1>
        <a:srgbClr val="C5C6E5"/>
      </a:dk1>
      <a:lt1>
        <a:srgbClr val="414493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6E72BE"/>
      </a:accent5>
      <a:accent6>
        <a:srgbClr val="59A9F2"/>
      </a:accent6>
      <a:hlink>
        <a:srgbClr val="04617B"/>
      </a:hlink>
      <a:folHlink>
        <a:srgbClr val="04617B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632</Words>
  <Application>Microsoft Office PowerPoint</Application>
  <PresentationFormat>On-screen Show (4:3)</PresentationFormat>
  <Paragraphs>184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Mylar</vt:lpstr>
      <vt:lpstr>LITERATURE CIRCLES</vt:lpstr>
      <vt:lpstr>SURVIVAL UNIT NOVEL CHOICES</vt:lpstr>
      <vt:lpstr>Novel Choice</vt:lpstr>
      <vt:lpstr>DIFFERENTIATION</vt:lpstr>
      <vt:lpstr>TEXT COMPLEXITY</vt:lpstr>
      <vt:lpstr>TEXT COMPLEXITY</vt:lpstr>
      <vt:lpstr>STUDENT DIRECTED LEARNING</vt:lpstr>
      <vt:lpstr>ROLE DISCUSSION SHEETS</vt:lpstr>
      <vt:lpstr>ACCOUNTABLE TALK</vt:lpstr>
      <vt:lpstr>BROADENING THE BOOK STEP 1</vt:lpstr>
      <vt:lpstr>BROADENING THE BOOK STEP 2</vt:lpstr>
      <vt:lpstr>BROADENING THE BOOK STEP 3</vt:lpstr>
      <vt:lpstr>PowerPoint Presentation</vt:lpstr>
      <vt:lpstr>BROADENING THE BOOK  STEP 4</vt:lpstr>
      <vt:lpstr>BROADENING THE BOOK STEP 5</vt:lpstr>
      <vt:lpstr>BROADENING THE BOOK STEP 6</vt:lpstr>
      <vt:lpstr>BROADENING THE BOOK STEP 7</vt:lpstr>
      <vt:lpstr>CREATING THE WEB PAGE</vt:lpstr>
      <vt:lpstr>Extensions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LITERATURE CIRCLES</dc:title>
  <dc:creator>gregdeb</dc:creator>
  <cp:lastModifiedBy>dbuyan</cp:lastModifiedBy>
  <cp:revision>50</cp:revision>
  <cp:lastPrinted>2014-10-01T22:22:15Z</cp:lastPrinted>
  <dcterms:created xsi:type="dcterms:W3CDTF">2014-09-30T21:08:55Z</dcterms:created>
  <dcterms:modified xsi:type="dcterms:W3CDTF">2014-10-02T19:36:50Z</dcterms:modified>
</cp:coreProperties>
</file>